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5"/>
    <p:sldId id="257" r:id="rId16"/>
    <p:sldId id="258" r:id="rId17"/>
    <p:sldId id="259" r:id="rId18"/>
    <p:sldId id="260" r:id="rId19"/>
    <p:sldId id="261" r:id="rId20"/>
    <p:sldId id="262" r:id="rId21"/>
    <p:sldId id="263" r:id="rId22"/>
    <p:sldId id="264" r:id="rId23"/>
    <p:sldId id="265" r:id="rId24"/>
    <p:sldId id="266" r:id="rId25"/>
    <p:sldId id="267" r:id="rId26"/>
    <p:sldId id="268" r:id="rId27"/>
    <p:sldId id="269" r:id="rId28"/>
    <p:sldId id="270" r:id="rId29"/>
    <p:sldId id="271" r:id="rId30"/>
    <p:sldId id="272" r:id="rId31"/>
    <p:sldId id="273" r:id="rId32"/>
    <p:sldId id="274" r:id="rId33"/>
    <p:sldId id="275" r:id="rId34"/>
    <p:sldId id="276" r:id="rId35"/>
    <p:sldId id="277" r:id="rId36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Canva Sans" charset="1" panose="020B0503030501040103"/>
      <p:regular r:id="rId10"/>
    </p:embeddedFont>
    <p:embeddedFont>
      <p:font typeface="Canva Sans Bold" charset="1" panose="020B0803030501040103"/>
      <p:regular r:id="rId11"/>
    </p:embeddedFont>
    <p:embeddedFont>
      <p:font typeface="Canva Sans Italics" charset="1" panose="020B0503030501040103"/>
      <p:regular r:id="rId12"/>
    </p:embeddedFont>
    <p:embeddedFont>
      <p:font typeface="Canva Sans Bold Italics" charset="1" panose="020B0803030501040103"/>
      <p:regular r:id="rId13"/>
    </p:embeddedFont>
    <p:embeddedFont>
      <p:font typeface="Naisiunta" charset="1" panose="02010603050405020104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slides/slide1.xml" Type="http://schemas.openxmlformats.org/officeDocument/2006/relationships/slide"/><Relationship Id="rId16" Target="slides/slide2.xml" Type="http://schemas.openxmlformats.org/officeDocument/2006/relationships/slide"/><Relationship Id="rId17" Target="slides/slide3.xml" Type="http://schemas.openxmlformats.org/officeDocument/2006/relationships/slide"/><Relationship Id="rId18" Target="slides/slide4.xml" Type="http://schemas.openxmlformats.org/officeDocument/2006/relationships/slide"/><Relationship Id="rId19" Target="slides/slide5.xml" Type="http://schemas.openxmlformats.org/officeDocument/2006/relationships/slide"/><Relationship Id="rId2" Target="presProps.xml" Type="http://schemas.openxmlformats.org/officeDocument/2006/relationships/presProps"/><Relationship Id="rId20" Target="slides/slide6.xml" Type="http://schemas.openxmlformats.org/officeDocument/2006/relationships/slide"/><Relationship Id="rId21" Target="slides/slide7.xml" Type="http://schemas.openxmlformats.org/officeDocument/2006/relationships/slide"/><Relationship Id="rId22" Target="slides/slide8.xml" Type="http://schemas.openxmlformats.org/officeDocument/2006/relationships/slide"/><Relationship Id="rId23" Target="slides/slide9.xml" Type="http://schemas.openxmlformats.org/officeDocument/2006/relationships/slide"/><Relationship Id="rId24" Target="slides/slide10.xml" Type="http://schemas.openxmlformats.org/officeDocument/2006/relationships/slide"/><Relationship Id="rId25" Target="slides/slide11.xml" Type="http://schemas.openxmlformats.org/officeDocument/2006/relationships/slide"/><Relationship Id="rId26" Target="slides/slide12.xml" Type="http://schemas.openxmlformats.org/officeDocument/2006/relationships/slide"/><Relationship Id="rId27" Target="slides/slide13.xml" Type="http://schemas.openxmlformats.org/officeDocument/2006/relationships/slide"/><Relationship Id="rId28" Target="slides/slide14.xml" Type="http://schemas.openxmlformats.org/officeDocument/2006/relationships/slide"/><Relationship Id="rId29" Target="slides/slide15.xml" Type="http://schemas.openxmlformats.org/officeDocument/2006/relationships/slide"/><Relationship Id="rId3" Target="viewProps.xml" Type="http://schemas.openxmlformats.org/officeDocument/2006/relationships/viewProps"/><Relationship Id="rId30" Target="slides/slide16.xml" Type="http://schemas.openxmlformats.org/officeDocument/2006/relationships/slide"/><Relationship Id="rId31" Target="slides/slide17.xml" Type="http://schemas.openxmlformats.org/officeDocument/2006/relationships/slide"/><Relationship Id="rId32" Target="slides/slide18.xml" Type="http://schemas.openxmlformats.org/officeDocument/2006/relationships/slide"/><Relationship Id="rId33" Target="slides/slide19.xml" Type="http://schemas.openxmlformats.org/officeDocument/2006/relationships/slide"/><Relationship Id="rId34" Target="slides/slide20.xml" Type="http://schemas.openxmlformats.org/officeDocument/2006/relationships/slide"/><Relationship Id="rId35" Target="slides/slide21.xml" Type="http://schemas.openxmlformats.org/officeDocument/2006/relationships/slide"/><Relationship Id="rId36" Target="slides/slide22.xml" Type="http://schemas.openxmlformats.org/officeDocument/2006/relationships/slide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Relationship Id="rId3" Target="../media/image19.jpeg" Type="http://schemas.openxmlformats.org/officeDocument/2006/relationships/image"/><Relationship Id="rId4" Target="../media/image20.jpe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image22.pn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24.svg" Type="http://schemas.openxmlformats.org/officeDocument/2006/relationships/image"/><Relationship Id="rId4" Target="../media/image25.png" Type="http://schemas.openxmlformats.org/officeDocument/2006/relationships/image"/><Relationship Id="rId5" Target="../media/image26.svg" Type="http://schemas.openxmlformats.org/officeDocument/2006/relationships/image"/><Relationship Id="rId6" Target="../media/image27.png" Type="http://schemas.openxmlformats.org/officeDocument/2006/relationships/image"/><Relationship Id="rId7" Target="../media/image28.sv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jpeg" Type="http://schemas.openxmlformats.org/officeDocument/2006/relationships/image"/><Relationship Id="rId3" Target="../media/image30.png" Type="http://schemas.openxmlformats.org/officeDocument/2006/relationships/image"/><Relationship Id="rId4" Target="../media/image31.sv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jpe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jpeg" Type="http://schemas.openxmlformats.org/officeDocument/2006/relationships/image"/><Relationship Id="rId3" Target="../media/image34.png" Type="http://schemas.openxmlformats.org/officeDocument/2006/relationships/image"/><Relationship Id="rId4" Target="../media/image35.sv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jpe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7.jpeg" Type="http://schemas.openxmlformats.org/officeDocument/2006/relationships/image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8.jpeg" Type="http://schemas.openxmlformats.org/officeDocument/2006/relationships/image"/><Relationship Id="rId3" Target="../media/image39.png" Type="http://schemas.openxmlformats.org/officeDocument/2006/relationships/image"/><Relationship Id="rId4" Target="../media/image40.svg" Type="http://schemas.openxmlformats.org/officeDocument/2006/relationships/image"/><Relationship Id="rId5" Target="../media/image41.png" Type="http://schemas.openxmlformats.org/officeDocument/2006/relationships/image"/><Relationship Id="rId6" Target="../media/image42.svg" Type="http://schemas.openxmlformats.org/officeDocument/2006/relationships/image"/><Relationship Id="rId7" Target="../media/image43.png" Type="http://schemas.openxmlformats.org/officeDocument/2006/relationships/image"/><Relationship Id="rId8" Target="../media/image44.svg" Type="http://schemas.openxmlformats.org/officeDocument/2006/relationships/image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5.jpe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/Relationships>
</file>

<file path=ppt/slides/_rels/slide2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6.png" Type="http://schemas.openxmlformats.org/officeDocument/2006/relationships/image"/><Relationship Id="rId3" Target="../media/image47.svg" Type="http://schemas.openxmlformats.org/officeDocument/2006/relationships/image"/><Relationship Id="rId4" Target="../media/image48.png" Type="http://schemas.openxmlformats.org/officeDocument/2006/relationships/image"/><Relationship Id="rId5" Target="../media/image49.svg" Type="http://schemas.openxmlformats.org/officeDocument/2006/relationships/image"/><Relationship Id="rId6" Target="../media/image50.png" Type="http://schemas.openxmlformats.org/officeDocument/2006/relationships/image"/><Relationship Id="rId7" Target="../media/image51.svg" Type="http://schemas.openxmlformats.org/officeDocument/2006/relationships/image"/><Relationship Id="rId8" Target="../media/image52.png" Type="http://schemas.openxmlformats.org/officeDocument/2006/relationships/image"/><Relationship Id="rId9" Target="../media/image53.svg" Type="http://schemas.openxmlformats.org/officeDocument/2006/relationships/image"/></Relationships>
</file>

<file path=ppt/slides/_rels/slide2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4.png" Type="http://schemas.openxmlformats.org/officeDocument/2006/relationships/image"/><Relationship Id="rId3" Target="../media/image55.png" Type="http://schemas.openxmlformats.org/officeDocument/2006/relationships/image"/><Relationship Id="rId4" Target="../media/image56.svg" Type="http://schemas.openxmlformats.org/officeDocument/2006/relationships/image"/><Relationship Id="rId5" Target="../media/image57.png" Type="http://schemas.openxmlformats.org/officeDocument/2006/relationships/image"/><Relationship Id="rId6" Target="../media/image58.png" Type="http://schemas.openxmlformats.org/officeDocument/2006/relationships/image"/></Relationships>
</file>

<file path=ppt/slides/_rels/slide2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9.jpeg" Type="http://schemas.openxmlformats.org/officeDocument/2006/relationships/image"/><Relationship Id="rId3" Target="../media/image60.pn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9.png" Type="http://schemas.openxmlformats.org/officeDocument/2006/relationships/image"/><Relationship Id="rId4" Target="../media/image10.sv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Relationship Id="rId3" Target="../media/image17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4690" r="0" b="11092"/>
          <a:stretch>
            <a:fillRect/>
          </a:stretch>
        </p:blipFill>
        <p:spPr>
          <a:xfrm flipH="false" flipV="false" rot="0">
            <a:off x="0" y="45118"/>
            <a:ext cx="18288000" cy="10261293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11126108" y="7985373"/>
            <a:ext cx="6133192" cy="1272927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9144000" y="552450"/>
            <a:ext cx="8115300" cy="2305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6800"/>
              </a:lnSpc>
            </a:pPr>
            <a:r>
              <a:rPr lang="en-US" sz="12000">
                <a:solidFill>
                  <a:srgbClr val="000000"/>
                </a:solidFill>
                <a:latin typeface="Naisiunta"/>
              </a:rPr>
              <a:t>Butterflies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DF9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19933" t="0" r="39934" b="1538"/>
          <a:stretch>
            <a:fillRect/>
          </a:stretch>
        </p:blipFill>
        <p:spPr>
          <a:xfrm flipH="false" flipV="false" rot="0">
            <a:off x="12046274" y="0"/>
            <a:ext cx="6241726" cy="10209090"/>
          </a:xfrm>
          <a:prstGeom prst="rect">
            <a:avLst/>
          </a:prstGeom>
        </p:spPr>
      </p:pic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6643943" y="363894"/>
            <a:ext cx="5000115" cy="4812654"/>
            <a:chOff x="30480" y="591820"/>
            <a:chExt cx="12736830" cy="12259310"/>
          </a:xfrm>
        </p:grpSpPr>
        <p:sp>
          <p:nvSpPr>
            <p:cNvPr name="Freeform 4" id="4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r="r" b="b" t="t" l="l"/>
              <a:pathLst>
                <a:path h="12259310" w="1273683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3"/>
              <a:stretch>
                <a:fillRect l="-84445" r="-37344" t="-10163" b="-50404"/>
              </a:stretch>
            </a:blipFill>
          </p:spPr>
        </p:sp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rcRect l="36058" t="7808" r="37062" b="23573"/>
          <a:stretch>
            <a:fillRect/>
          </a:stretch>
        </p:blipFill>
        <p:spPr>
          <a:xfrm flipH="false" flipV="false" rot="0">
            <a:off x="0" y="28402"/>
            <a:ext cx="5969124" cy="10152286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6416380" y="5657353"/>
            <a:ext cx="6019553" cy="1925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Naisiunta Bold"/>
              </a:rPr>
              <a:t>Common Blue</a:t>
            </a:r>
          </a:p>
          <a:p>
            <a:pPr>
              <a:lnSpc>
                <a:spcPts val="7279"/>
              </a:lnSpc>
            </a:pPr>
            <a:r>
              <a:rPr lang="en-US" sz="5199">
                <a:solidFill>
                  <a:srgbClr val="008037"/>
                </a:solidFill>
                <a:latin typeface="Naisiunta"/>
              </a:rPr>
              <a:t>Gormán Coiteann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416380" y="8006715"/>
            <a:ext cx="5000115" cy="1251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Canva Sans"/>
              </a:rPr>
              <a:t>The male is blue.</a:t>
            </a:r>
          </a:p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Canva Sans"/>
              </a:rPr>
              <a:t>The female is brown.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DF9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22119" t="0" r="10679" b="0"/>
          <a:stretch>
            <a:fillRect/>
          </a:stretch>
        </p:blipFill>
        <p:spPr>
          <a:xfrm flipH="false" flipV="false" rot="0">
            <a:off x="0" y="0"/>
            <a:ext cx="10369463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14497994" y="3478806"/>
            <a:ext cx="1940703" cy="1307548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11484576" y="819150"/>
            <a:ext cx="6026836" cy="1925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Naisiunta Bold"/>
              </a:rPr>
              <a:t>Small White</a:t>
            </a:r>
          </a:p>
          <a:p>
            <a:pPr>
              <a:lnSpc>
                <a:spcPts val="7279"/>
              </a:lnSpc>
            </a:pPr>
            <a:r>
              <a:rPr lang="en-US" sz="5199">
                <a:solidFill>
                  <a:srgbClr val="008037"/>
                </a:solidFill>
                <a:latin typeface="Naisiunta Bold"/>
              </a:rPr>
              <a:t>Bánóg Bheag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1484576" y="5454015"/>
            <a:ext cx="5216194" cy="3804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Canva Sans"/>
              </a:rPr>
              <a:t>This Small White is laying an egg. </a:t>
            </a:r>
          </a:p>
          <a:p>
            <a:pPr>
              <a:lnSpc>
                <a:spcPts val="5040"/>
              </a:lnSpc>
            </a:pPr>
          </a:p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Canva Sans"/>
              </a:rPr>
              <a:t>She only lays on a plant that her caterpillars will eat. 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DF9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6372196" y="3086100"/>
            <a:ext cx="4114800" cy="41148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220619" y="2099019"/>
            <a:ext cx="11846762" cy="5819722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676628" y="8622030"/>
            <a:ext cx="1861997" cy="1045046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5538625" y="819150"/>
            <a:ext cx="8918546" cy="10013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Naisiunta Bold"/>
              </a:rPr>
              <a:t>Life Cycle of a Butterfly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797595" y="8664493"/>
            <a:ext cx="1423024" cy="7981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Naisiunta"/>
              </a:rPr>
              <a:t>Egg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278572" y="8239678"/>
            <a:ext cx="3151024" cy="1541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Naisiunta"/>
              </a:rPr>
              <a:t>Caterpillar</a:t>
            </a:r>
          </a:p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Canva Sans"/>
              </a:rPr>
              <a:t>(larva)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074999" y="8125931"/>
            <a:ext cx="2951118" cy="1541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Naisiunta"/>
              </a:rPr>
              <a:t>Chrysalis</a:t>
            </a:r>
          </a:p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Canva Sans"/>
              </a:rPr>
              <a:t>(pupa)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4781139" y="8125931"/>
            <a:ext cx="2797952" cy="1541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Naisiunta"/>
              </a:rPr>
              <a:t>Butterfly</a:t>
            </a:r>
          </a:p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Canva Sans"/>
              </a:rPr>
              <a:t>(adult)</a:t>
            </a:r>
          </a:p>
        </p:txBody>
      </p:sp>
      <p:pic>
        <p:nvPicPr>
          <p:cNvPr name="Picture 10" id="10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8213001" y="8568690"/>
            <a:ext cx="1861997" cy="1045046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2919142" y="8454943"/>
            <a:ext cx="1861997" cy="104504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DF9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0" y="1028700"/>
            <a:ext cx="11501164" cy="7667443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171026" y="8885041"/>
            <a:ext cx="3088274" cy="746518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12136372" y="2977333"/>
            <a:ext cx="5122928" cy="57188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Canva Sans"/>
              </a:rPr>
              <a:t>These are the caterpillars of the Peacock. They are eating nettles.</a:t>
            </a:r>
          </a:p>
          <a:p>
            <a:pPr>
              <a:lnSpc>
                <a:spcPts val="5040"/>
              </a:lnSpc>
            </a:pPr>
          </a:p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Canva Sans"/>
              </a:rPr>
              <a:t>They have spines on their body to help protect them from predators.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2130312" y="823627"/>
            <a:ext cx="5128988" cy="1925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Naisiunta Bold"/>
              </a:rPr>
              <a:t>Peacock</a:t>
            </a:r>
          </a:p>
          <a:p>
            <a:pPr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Naisiunta Bold"/>
              </a:rPr>
              <a:t>caterpillars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DF9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0" y="1028700"/>
            <a:ext cx="11594206" cy="772947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12142432" y="2401185"/>
            <a:ext cx="5122928" cy="69951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Canva Sans"/>
              </a:rPr>
              <a:t>When the caterpillars are fully grown, they find a quiet place.</a:t>
            </a:r>
          </a:p>
          <a:p>
            <a:pPr>
              <a:lnSpc>
                <a:spcPts val="5040"/>
              </a:lnSpc>
            </a:pPr>
          </a:p>
          <a:p>
            <a:pPr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Canva Sans"/>
              </a:rPr>
              <a:t>They hang upside down and turn into a chrysalis.</a:t>
            </a:r>
          </a:p>
          <a:p>
            <a:pPr>
              <a:lnSpc>
                <a:spcPts val="5040"/>
              </a:lnSpc>
            </a:pPr>
          </a:p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Canva Sans"/>
              </a:rPr>
              <a:t>Inside, amazing changes are happening.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2136372" y="818972"/>
            <a:ext cx="5128988" cy="10013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Naisiunta Bold"/>
              </a:rPr>
              <a:t>Chrysalises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DF9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14611" t="0" r="4396" b="364"/>
          <a:stretch>
            <a:fillRect/>
          </a:stretch>
        </p:blipFill>
        <p:spPr>
          <a:xfrm flipH="false" flipV="false" rot="0">
            <a:off x="5790602" y="37515"/>
            <a:ext cx="12497398" cy="10249485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684262" y="2380599"/>
            <a:ext cx="1412223" cy="2038642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1028700" y="819150"/>
            <a:ext cx="4067785" cy="1925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Naisiunta Bold"/>
              </a:rPr>
              <a:t>Peacock</a:t>
            </a:r>
          </a:p>
          <a:p>
            <a:pPr>
              <a:lnSpc>
                <a:spcPts val="7279"/>
              </a:lnSpc>
            </a:pPr>
            <a:r>
              <a:rPr lang="en-US" sz="5199">
                <a:solidFill>
                  <a:srgbClr val="008037"/>
                </a:solidFill>
                <a:latin typeface="Naisiunta Bold"/>
              </a:rPr>
              <a:t>Péacóg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4815840"/>
            <a:ext cx="4067785" cy="4442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Canva Sans"/>
              </a:rPr>
              <a:t>Many butterflies have 'eye spots' on their wings. </a:t>
            </a:r>
          </a:p>
          <a:p>
            <a:pPr>
              <a:lnSpc>
                <a:spcPts val="5040"/>
              </a:lnSpc>
            </a:pPr>
          </a:p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Canva Sans"/>
              </a:rPr>
              <a:t>These big eyes can scare predators away.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DF9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7004" t="0" r="26267" b="0"/>
          <a:stretch>
            <a:fillRect/>
          </a:stretch>
        </p:blipFill>
        <p:spPr>
          <a:xfrm flipH="false" flipV="false" rot="0">
            <a:off x="0" y="0"/>
            <a:ext cx="10296434" cy="102870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10899967" y="819150"/>
            <a:ext cx="5081087" cy="1925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Naisiunta Bold"/>
              </a:rPr>
              <a:t>Meadow Brown</a:t>
            </a:r>
          </a:p>
          <a:p>
            <a:pPr>
              <a:lnSpc>
                <a:spcPts val="7279"/>
              </a:lnSpc>
            </a:pPr>
            <a:r>
              <a:rPr lang="en-US" sz="5199">
                <a:solidFill>
                  <a:srgbClr val="008037"/>
                </a:solidFill>
                <a:latin typeface="Naisiunta Bold"/>
              </a:rPr>
              <a:t>Donnóg Fhéir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899967" y="6730365"/>
            <a:ext cx="6359333" cy="1251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Canva Sans"/>
              </a:rPr>
              <a:t>This butterfly also has eye spots.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DF9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15925" t="0" r="17530" b="0"/>
          <a:stretch>
            <a:fillRect/>
          </a:stretch>
        </p:blipFill>
        <p:spPr>
          <a:xfrm flipH="false" flipV="false" rot="0">
            <a:off x="0" y="0"/>
            <a:ext cx="10268133" cy="102870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11140585" y="819150"/>
            <a:ext cx="5081087" cy="1925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Naisiunta Bold"/>
              </a:rPr>
              <a:t>Red Admiral</a:t>
            </a:r>
          </a:p>
          <a:p>
            <a:pPr>
              <a:lnSpc>
                <a:spcPts val="7279"/>
              </a:lnSpc>
            </a:pPr>
            <a:r>
              <a:rPr lang="en-US" sz="5199">
                <a:solidFill>
                  <a:srgbClr val="008037"/>
                </a:solidFill>
                <a:latin typeface="Naisiunta"/>
              </a:rPr>
              <a:t>Aimiréal Dearg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1140585" y="4815840"/>
            <a:ext cx="5122928" cy="4442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Canva Sans"/>
              </a:rPr>
              <a:t>The Red Admiral hibernates as an adult.</a:t>
            </a:r>
          </a:p>
          <a:p>
            <a:pPr>
              <a:lnSpc>
                <a:spcPts val="5040"/>
              </a:lnSpc>
            </a:pPr>
          </a:p>
          <a:p>
            <a:pPr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Canva Sans"/>
              </a:rPr>
              <a:t>Most butterflies hibernate as an egg,     a caterpillar or </a:t>
            </a:r>
          </a:p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Canva Sans"/>
              </a:rPr>
              <a:t>a chrysalis.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DF9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14392" t="0" r="16435" b="0"/>
          <a:stretch>
            <a:fillRect/>
          </a:stretch>
        </p:blipFill>
        <p:spPr>
          <a:xfrm flipH="false" flipV="false" rot="0">
            <a:off x="7614546" y="0"/>
            <a:ext cx="10673454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33485" r="21961" b="0"/>
          <a:stretch>
            <a:fillRect/>
          </a:stretch>
        </p:blipFill>
        <p:spPr>
          <a:xfrm flipH="false" flipV="false" rot="0">
            <a:off x="2680216" y="2180026"/>
            <a:ext cx="3429571" cy="328106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true" flipV="true" rot="2700000">
            <a:off x="3521577" y="4407663"/>
            <a:ext cx="1937100" cy="667552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4916317" y="4302864"/>
            <a:ext cx="1569391" cy="2316445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1028700" y="819150"/>
            <a:ext cx="5081087" cy="1925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Naisiunta"/>
              </a:rPr>
              <a:t>Painted Lady</a:t>
            </a:r>
          </a:p>
          <a:p>
            <a:pPr>
              <a:lnSpc>
                <a:spcPts val="7279"/>
              </a:lnSpc>
            </a:pPr>
            <a:r>
              <a:rPr lang="en-US" sz="5199">
                <a:solidFill>
                  <a:srgbClr val="008037"/>
                </a:solidFill>
                <a:latin typeface="Naisiunta Bold"/>
              </a:rPr>
              <a:t>Áilleán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6730365"/>
            <a:ext cx="5596517" cy="2527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Canva Sans"/>
              </a:rPr>
              <a:t>Painted Ladies are summer visitors to Ireland. They fly here from Europe and Africa.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DF9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16800" t="0" r="14246" b="2334"/>
          <a:stretch>
            <a:fillRect/>
          </a:stretch>
        </p:blipFill>
        <p:spPr>
          <a:xfrm flipH="false" flipV="false" rot="0">
            <a:off x="7393975" y="0"/>
            <a:ext cx="10894025" cy="102870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1028700" y="819150"/>
            <a:ext cx="3184502" cy="1925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Naisiunta Bold"/>
              </a:rPr>
              <a:t>Comma</a:t>
            </a:r>
          </a:p>
          <a:p>
            <a:pPr>
              <a:lnSpc>
                <a:spcPts val="7279"/>
              </a:lnSpc>
            </a:pPr>
            <a:r>
              <a:rPr lang="en-US" sz="5199">
                <a:solidFill>
                  <a:srgbClr val="008037"/>
                </a:solidFill>
                <a:latin typeface="Naisiunta"/>
              </a:rPr>
              <a:t>Camóg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4815840"/>
            <a:ext cx="4364294" cy="4442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Canva Sans"/>
              </a:rPr>
              <a:t>This is a new butterfly to Ireland. As our climate warms, more species are moving in from Britain and Europe.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DF9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12944" t="0" r="27511" b="0"/>
          <a:stretch>
            <a:fillRect/>
          </a:stretch>
        </p:blipFill>
        <p:spPr>
          <a:xfrm flipH="false" flipV="false" rot="0">
            <a:off x="9144000" y="0"/>
            <a:ext cx="9187902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4802320" y="2744470"/>
            <a:ext cx="1976424" cy="4820546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1028700" y="819150"/>
            <a:ext cx="5848389" cy="1925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Naisiunta Bold"/>
              </a:rPr>
              <a:t>Small Tortoiseshell</a:t>
            </a:r>
          </a:p>
          <a:p>
            <a:pPr>
              <a:lnSpc>
                <a:spcPts val="7279"/>
              </a:lnSpc>
            </a:pPr>
            <a:r>
              <a:rPr lang="en-US" sz="5199">
                <a:solidFill>
                  <a:srgbClr val="008037"/>
                </a:solidFill>
                <a:latin typeface="Naisiunta Bold"/>
              </a:rPr>
              <a:t>Ruán Beag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8006715"/>
            <a:ext cx="6977367" cy="1251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Canva Sans"/>
              </a:rPr>
              <a:t>This is one of our most common butterflies. 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DF9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28700" y="5143500"/>
            <a:ext cx="4418577" cy="41148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2392650" y="3610350"/>
            <a:ext cx="4866650" cy="564795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968539" y="2636520"/>
            <a:ext cx="1397064" cy="1381823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6439765" y="2901315"/>
            <a:ext cx="5408470" cy="63569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Canva Sans"/>
              </a:rPr>
              <a:t>Next sunny day, why not see how many butterflies you can spot.</a:t>
            </a:r>
          </a:p>
          <a:p>
            <a:pPr>
              <a:lnSpc>
                <a:spcPts val="5040"/>
              </a:lnSpc>
            </a:pPr>
          </a:p>
          <a:p>
            <a:pPr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Canva Sans"/>
              </a:rPr>
              <a:t>Can you name them?</a:t>
            </a:r>
          </a:p>
          <a:p>
            <a:pPr>
              <a:lnSpc>
                <a:spcPts val="5040"/>
              </a:lnSpc>
            </a:pPr>
          </a:p>
          <a:p>
            <a:pPr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Canva Sans"/>
              </a:rPr>
              <a:t>What are they doing?</a:t>
            </a:r>
          </a:p>
          <a:p>
            <a:pPr>
              <a:lnSpc>
                <a:spcPts val="5040"/>
              </a:lnSpc>
            </a:pPr>
          </a:p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Canva Sans"/>
              </a:rPr>
              <a:t>What flowers are they visiting?</a:t>
            </a:r>
          </a:p>
        </p:txBody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4632083" y="4633688"/>
            <a:ext cx="1068963" cy="1248258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6439765" y="819150"/>
            <a:ext cx="3184502" cy="10013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Naisiunta Bold"/>
              </a:rPr>
              <a:t>Explore!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DF9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5144019" y="5566879"/>
            <a:ext cx="2528623" cy="3691421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519152" y="6570333"/>
            <a:ext cx="2449410" cy="2687967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-1708429">
            <a:off x="13628872" y="3954886"/>
            <a:ext cx="1976599" cy="2024685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1028700" y="5566879"/>
            <a:ext cx="3800360" cy="3872979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5534997" y="3539490"/>
            <a:ext cx="8812017" cy="57188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Canva Sans"/>
              </a:rPr>
              <a:t>Let wildflowers grow (to supply nectar).</a:t>
            </a:r>
          </a:p>
          <a:p>
            <a:pPr>
              <a:lnSpc>
                <a:spcPts val="5040"/>
              </a:lnSpc>
            </a:pPr>
          </a:p>
          <a:p>
            <a:pPr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Canva Sans"/>
              </a:rPr>
              <a:t>Let nettles and rough grass grow (for caterpillars to eat).</a:t>
            </a:r>
          </a:p>
          <a:p>
            <a:pPr>
              <a:lnSpc>
                <a:spcPts val="5040"/>
              </a:lnSpc>
            </a:pPr>
          </a:p>
          <a:p>
            <a:pPr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Canva Sans"/>
              </a:rPr>
              <a:t>Plant nectar-rich flowers in your garden.</a:t>
            </a:r>
          </a:p>
          <a:p>
            <a:pPr>
              <a:lnSpc>
                <a:spcPts val="5040"/>
              </a:lnSpc>
            </a:pPr>
          </a:p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Canva Sans"/>
              </a:rPr>
              <a:t>Avoid using chemicals in your garden.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973705" y="1525901"/>
            <a:ext cx="9858742" cy="10013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Naisiunta Bold"/>
              </a:rPr>
              <a:t>How can you help Butterflies?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1557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12595291" y="7759521"/>
            <a:ext cx="4664009" cy="1947224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7588588" y="3095405"/>
            <a:ext cx="8967545" cy="2305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6800"/>
              </a:lnSpc>
            </a:pPr>
            <a:r>
              <a:rPr lang="en-US" sz="12000">
                <a:solidFill>
                  <a:srgbClr val="F1DF95"/>
                </a:solidFill>
                <a:latin typeface="Naisiunta"/>
              </a:rPr>
              <a:t>Thank you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DF9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8417" t="0" r="8183" b="693"/>
          <a:stretch>
            <a:fillRect/>
          </a:stretch>
        </p:blipFill>
        <p:spPr>
          <a:xfrm flipH="false" flipV="false" rot="0">
            <a:off x="5419058" y="0"/>
            <a:ext cx="12958750" cy="102870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939415" y="819150"/>
            <a:ext cx="5081087" cy="1925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Naisiunta"/>
              </a:rPr>
              <a:t>Large White</a:t>
            </a:r>
          </a:p>
          <a:p>
            <a:pPr>
              <a:lnSpc>
                <a:spcPts val="7279"/>
              </a:lnSpc>
            </a:pPr>
            <a:r>
              <a:rPr lang="en-US" sz="5199">
                <a:solidFill>
                  <a:srgbClr val="008037"/>
                </a:solidFill>
                <a:latin typeface="Naisiunta Bold"/>
              </a:rPr>
              <a:t>Bánóg Mhór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4815840"/>
            <a:ext cx="3437074" cy="4442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Canva Sans"/>
              </a:rPr>
              <a:t>Butterflies feed on flowers. They drink nectar using a special tongue called a proboscis.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DF9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6172903" y="1181568"/>
            <a:ext cx="12115097" cy="8076732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1028700" y="972018"/>
            <a:ext cx="5081087" cy="28492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Naisiunta Bold"/>
              </a:rPr>
              <a:t>Green-Veined White</a:t>
            </a:r>
          </a:p>
          <a:p>
            <a:pPr>
              <a:lnSpc>
                <a:spcPts val="7279"/>
              </a:lnSpc>
            </a:pPr>
            <a:r>
              <a:rPr lang="en-US" sz="5199">
                <a:solidFill>
                  <a:srgbClr val="008037"/>
                </a:solidFill>
                <a:latin typeface="Naisiunta Bold"/>
              </a:rPr>
              <a:t>Bánóg Uaine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6092190"/>
            <a:ext cx="4364294" cy="31661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Canva Sans"/>
              </a:rPr>
              <a:t>In spring, dandelions are a very important food for butterflies and other insects.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DF9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12253" t="814" r="12056" b="0"/>
          <a:stretch>
            <a:fillRect/>
          </a:stretch>
        </p:blipFill>
        <p:spPr>
          <a:xfrm flipH="false" flipV="false" rot="0">
            <a:off x="6512775" y="0"/>
            <a:ext cx="11775225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129911" y="2723682"/>
            <a:ext cx="2504060" cy="1889427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1028700" y="819150"/>
            <a:ext cx="5216194" cy="28492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Naisiunta Bold"/>
              </a:rPr>
              <a:t>Speckled Wood</a:t>
            </a:r>
          </a:p>
          <a:p>
            <a:pPr>
              <a:lnSpc>
                <a:spcPts val="7279"/>
              </a:lnSpc>
            </a:pPr>
            <a:r>
              <a:rPr lang="en-US" sz="5199">
                <a:solidFill>
                  <a:srgbClr val="008037"/>
                </a:solidFill>
                <a:latin typeface="Naisiunta Bold"/>
              </a:rPr>
              <a:t>Breacfhéileacán Coille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4815840"/>
            <a:ext cx="5216194" cy="4442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Canva Sans"/>
              </a:rPr>
              <a:t>Most butterflies live in sunny, flower-filled places.</a:t>
            </a:r>
          </a:p>
          <a:p>
            <a:pPr>
              <a:lnSpc>
                <a:spcPts val="5040"/>
              </a:lnSpc>
            </a:pPr>
          </a:p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Canva Sans"/>
              </a:rPr>
              <a:t>Speckled Woods are unusual. They like woods and hedgerows.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DF9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17676" t="0" r="15341" b="36"/>
          <a:stretch>
            <a:fillRect/>
          </a:stretch>
        </p:blipFill>
        <p:spPr>
          <a:xfrm flipH="false" flipV="false" rot="0">
            <a:off x="7952314" y="3738"/>
            <a:ext cx="10335686" cy="10283262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4977667" y="2797447"/>
            <a:ext cx="2347923" cy="2347923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1087833" y="819150"/>
            <a:ext cx="5216194" cy="1925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Naisiunta Bold"/>
              </a:rPr>
              <a:t>Small Copper</a:t>
            </a:r>
          </a:p>
          <a:p>
            <a:pPr>
              <a:lnSpc>
                <a:spcPts val="7279"/>
              </a:lnSpc>
            </a:pPr>
            <a:r>
              <a:rPr lang="en-US" sz="5199">
                <a:solidFill>
                  <a:srgbClr val="008037"/>
                </a:solidFill>
                <a:latin typeface="Naisiunta Bold"/>
              </a:rPr>
              <a:t>Copróg Bheag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4815840"/>
            <a:ext cx="5122928" cy="4442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Canva Sans"/>
              </a:rPr>
              <a:t>Butterflies need to warm up in the sun before they can fly. </a:t>
            </a:r>
          </a:p>
          <a:p>
            <a:pPr>
              <a:lnSpc>
                <a:spcPts val="5040"/>
              </a:lnSpc>
            </a:pPr>
          </a:p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Canva Sans"/>
              </a:rPr>
              <a:t>They hold their wings wide when they want to heat up.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DF9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5943600" y="1028700"/>
            <a:ext cx="12344400" cy="82296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1028700" y="3539490"/>
            <a:ext cx="4477535" cy="50806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Canva Sans"/>
              </a:rPr>
              <a:t>When too hot, butterflies close their wings.</a:t>
            </a:r>
          </a:p>
          <a:p>
            <a:pPr>
              <a:lnSpc>
                <a:spcPts val="5040"/>
              </a:lnSpc>
            </a:pPr>
          </a:p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Canva Sans"/>
              </a:rPr>
              <a:t>In fact, this one is resting. It looks very different when it opens its wings.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819150"/>
            <a:ext cx="5081087" cy="1925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Naisiunta"/>
              </a:rPr>
              <a:t>Orange Tip</a:t>
            </a:r>
          </a:p>
          <a:p>
            <a:pPr>
              <a:lnSpc>
                <a:spcPts val="7279"/>
              </a:lnSpc>
            </a:pPr>
            <a:r>
              <a:rPr lang="en-US" sz="5199">
                <a:solidFill>
                  <a:srgbClr val="008037"/>
                </a:solidFill>
                <a:latin typeface="Naisiunta"/>
              </a:rPr>
              <a:t>Barr Buí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DF9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15268" t="0" r="13152" b="0"/>
          <a:stretch>
            <a:fillRect/>
          </a:stretch>
        </p:blipFill>
        <p:spPr>
          <a:xfrm flipH="false" flipV="false" rot="0">
            <a:off x="7243002" y="0"/>
            <a:ext cx="11044998" cy="102870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1070540" y="819150"/>
            <a:ext cx="5081087" cy="1925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Naisiunta"/>
              </a:rPr>
              <a:t>Orange Tip</a:t>
            </a:r>
          </a:p>
          <a:p>
            <a:pPr>
              <a:lnSpc>
                <a:spcPts val="7279"/>
              </a:lnSpc>
            </a:pPr>
            <a:r>
              <a:rPr lang="en-US" sz="5199">
                <a:solidFill>
                  <a:srgbClr val="008037"/>
                </a:solidFill>
                <a:latin typeface="Naisiunta"/>
              </a:rPr>
              <a:t>Barr Buí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70540" y="4815840"/>
            <a:ext cx="5122928" cy="4442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Canva Sans"/>
              </a:rPr>
              <a:t>Only male Orange Tips have orange patches.</a:t>
            </a:r>
          </a:p>
          <a:p>
            <a:pPr>
              <a:lnSpc>
                <a:spcPts val="5040"/>
              </a:lnSpc>
            </a:pPr>
          </a:p>
          <a:p>
            <a:pPr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Canva Sans"/>
              </a:rPr>
              <a:t>The female is white.</a:t>
            </a:r>
          </a:p>
          <a:p>
            <a:pPr>
              <a:lnSpc>
                <a:spcPts val="5040"/>
              </a:lnSpc>
            </a:pPr>
          </a:p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Canva Sans"/>
              </a:rPr>
              <a:t>This butterfly is only seen in Spring.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DF9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16800" t="0" r="12714" b="364"/>
          <a:stretch>
            <a:fillRect/>
          </a:stretch>
        </p:blipFill>
        <p:spPr>
          <a:xfrm flipH="false" flipV="false" rot="0">
            <a:off x="7411886" y="0"/>
            <a:ext cx="10876114" cy="10249485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4598558" y="2744470"/>
            <a:ext cx="2359747" cy="1849452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1181100" y="819150"/>
            <a:ext cx="5777205" cy="1925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Naisiunta Bold"/>
              </a:rPr>
              <a:t>Brimstone</a:t>
            </a:r>
          </a:p>
          <a:p>
            <a:pPr>
              <a:lnSpc>
                <a:spcPts val="7279"/>
              </a:lnSpc>
            </a:pPr>
            <a:r>
              <a:rPr lang="en-US" sz="5199">
                <a:solidFill>
                  <a:srgbClr val="008037"/>
                </a:solidFill>
                <a:latin typeface="Naisiunta Bold"/>
              </a:rPr>
              <a:t>Buíóg Ruibheach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181100" y="3245282"/>
            <a:ext cx="4364294" cy="63569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Canva Sans"/>
              </a:rPr>
              <a:t>The Brimstone looks like a leaf when it is resting.</a:t>
            </a:r>
          </a:p>
          <a:p>
            <a:pPr>
              <a:lnSpc>
                <a:spcPts val="5040"/>
              </a:lnSpc>
            </a:pPr>
          </a:p>
          <a:p>
            <a:pPr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Canva Sans"/>
              </a:rPr>
              <a:t>Hopefully this camouflage will keep it safe.</a:t>
            </a:r>
          </a:p>
          <a:p>
            <a:pPr>
              <a:lnSpc>
                <a:spcPts val="5040"/>
              </a:lnSpc>
            </a:pPr>
          </a:p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Canva Sans"/>
              </a:rPr>
              <a:t>What might eat a butterfly?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DAFZbJM8ppE</dc:identifier>
  <dcterms:modified xsi:type="dcterms:W3CDTF">2011-08-01T06:04:30Z</dcterms:modified>
  <cp:revision>1</cp:revision>
  <dc:title>Butterflies</dc:title>
</cp:coreProperties>
</file>